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Work Sans Medium"/>
      <p:regular r:id="rId18"/>
      <p:bold r:id="rId19"/>
      <p:italic r:id="rId20"/>
      <p:boldItalic r:id="rId21"/>
    </p:embeddedFont>
    <p:embeddedFont>
      <p:font typeface="Work Sans"/>
      <p:regular r:id="rId22"/>
      <p:bold r:id="rId23"/>
      <p:italic r:id="rId24"/>
      <p:boldItalic r:id="rId25"/>
    </p:embeddedFont>
    <p:embeddedFont>
      <p:font typeface="Work Sans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jIL+4PnhUoGyqtAMPNQ7yBfnM4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italic.fntdata"/><Relationship Id="rId22" Type="http://schemas.openxmlformats.org/officeDocument/2006/relationships/font" Target="fonts/WorkSans-regular.fntdata"/><Relationship Id="rId21" Type="http://schemas.openxmlformats.org/officeDocument/2006/relationships/font" Target="fonts/WorkSansMedium-boldItalic.fntdata"/><Relationship Id="rId24" Type="http://schemas.openxmlformats.org/officeDocument/2006/relationships/font" Target="fonts/WorkSans-italic.fntdata"/><Relationship Id="rId23"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regular.fntdata"/><Relationship Id="rId25" Type="http://schemas.openxmlformats.org/officeDocument/2006/relationships/font" Target="fonts/WorkSans-boldItalic.fntdata"/><Relationship Id="rId28" Type="http://schemas.openxmlformats.org/officeDocument/2006/relationships/font" Target="fonts/WorkSansLight-italic.fntdata"/><Relationship Id="rId27" Type="http://schemas.openxmlformats.org/officeDocument/2006/relationships/font" Target="fonts/WorkSans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bold.fntdata"/><Relationship Id="rId18" Type="http://schemas.openxmlformats.org/officeDocument/2006/relationships/font" Target="fonts/WorkSans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ffee4ffb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ffee4ffb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dffee4ffba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ffee4ffb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ffee4ffb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dffee4ffba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ffee4ffba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ffee4ffba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dffee4ffba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dffee4ffb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dffee4ffb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1dffee4ffb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ffee4ffb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ffee4ffb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dffee4ffb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dffee4ffb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dffee4ffb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dffee4ffba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ffee4ffb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ffee4ffb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dffee4ffb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ffee4ffb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dffee4ffba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1dffee4ffba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5" name="Shape 25"/>
        <p:cNvGrpSpPr/>
        <p:nvPr/>
      </p:nvGrpSpPr>
      <p:grpSpPr>
        <a:xfrm>
          <a:off x="0" y="0"/>
          <a:ext cx="0" cy="0"/>
          <a:chOff x="0" y="0"/>
          <a:chExt cx="0" cy="0"/>
        </a:xfrm>
      </p:grpSpPr>
      <p:pic>
        <p:nvPicPr>
          <p:cNvPr id="26" name="Google Shape;26;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3386197" y="2475637"/>
            <a:ext cx="6453600" cy="118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7100">
                <a:solidFill>
                  <a:srgbClr val="3F3F3F"/>
                </a:solidFill>
                <a:latin typeface="Work Sans"/>
                <a:ea typeface="Work Sans"/>
                <a:cs typeface="Work Sans"/>
                <a:sym typeface="Work Sans"/>
              </a:rPr>
              <a:t>DIGIWORM</a:t>
            </a:r>
            <a:endParaRPr b="1" sz="5700">
              <a:solidFill>
                <a:srgbClr val="3F3F3F"/>
              </a:solidFill>
              <a:latin typeface="Work Sans"/>
              <a:ea typeface="Work Sans"/>
              <a:cs typeface="Work Sans"/>
              <a:sym typeface="Work Sans"/>
            </a:endParaRPr>
          </a:p>
        </p:txBody>
      </p:sp>
      <p:sp>
        <p:nvSpPr>
          <p:cNvPr id="102" name="Google Shape;102;p1"/>
          <p:cNvSpPr txBox="1"/>
          <p:nvPr/>
        </p:nvSpPr>
        <p:spPr>
          <a:xfrm>
            <a:off x="7543800" y="4238625"/>
            <a:ext cx="379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CO">
                <a:latin typeface="Calibri"/>
                <a:ea typeface="Calibri"/>
                <a:cs typeface="Calibri"/>
                <a:sym typeface="Calibri"/>
              </a:rPr>
              <a:t>Que cada "No" que recibas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a:latin typeface="Calibri"/>
                <a:ea typeface="Calibri"/>
                <a:cs typeface="Calibri"/>
                <a:sym typeface="Calibri"/>
              </a:rPr>
              <a:t>                se convierta en un impulso para continuar.</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dffee4ffba_0_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MAPA DE PROCESOS</a:t>
            </a:r>
            <a:endParaRPr>
              <a:solidFill>
                <a:schemeClr val="lt1"/>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dffee4ffba_0_36"/>
          <p:cNvSpPr txBox="1"/>
          <p:nvPr>
            <p:ph type="title"/>
          </p:nvPr>
        </p:nvSpPr>
        <p:spPr>
          <a:xfrm>
            <a:off x="629225" y="232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sz="4600">
                <a:solidFill>
                  <a:schemeClr val="lt1"/>
                </a:solidFill>
              </a:rPr>
              <a:t>CRUD  DEL PROYECTO</a:t>
            </a:r>
            <a:endParaRPr sz="4600">
              <a:solidFill>
                <a:schemeClr val="lt1"/>
              </a:solidFill>
            </a:endParaRPr>
          </a:p>
        </p:txBody>
      </p:sp>
      <p:sp>
        <p:nvSpPr>
          <p:cNvPr id="171" name="Google Shape;171;g1dffee4ffba_0_36"/>
          <p:cNvSpPr txBox="1"/>
          <p:nvPr/>
        </p:nvSpPr>
        <p:spPr>
          <a:xfrm>
            <a:off x="1344725" y="1649875"/>
            <a:ext cx="127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800">
                <a:latin typeface="Calibri"/>
                <a:ea typeface="Calibri"/>
                <a:cs typeface="Calibri"/>
                <a:sym typeface="Calibri"/>
              </a:rPr>
              <a:t>INSERTAR</a:t>
            </a:r>
            <a:endParaRPr sz="1800">
              <a:latin typeface="Calibri"/>
              <a:ea typeface="Calibri"/>
              <a:cs typeface="Calibri"/>
              <a:sym typeface="Calibri"/>
            </a:endParaRPr>
          </a:p>
        </p:txBody>
      </p:sp>
      <p:sp>
        <p:nvSpPr>
          <p:cNvPr id="172" name="Google Shape;172;g1dffee4ffba_0_36"/>
          <p:cNvSpPr txBox="1"/>
          <p:nvPr/>
        </p:nvSpPr>
        <p:spPr>
          <a:xfrm>
            <a:off x="9002975" y="1866450"/>
            <a:ext cx="1776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700">
                <a:latin typeface="Calibri"/>
                <a:ea typeface="Calibri"/>
                <a:cs typeface="Calibri"/>
                <a:sym typeface="Calibri"/>
              </a:rPr>
              <a:t>ACTUALIZAR</a:t>
            </a:r>
            <a:endParaRPr sz="1700">
              <a:latin typeface="Calibri"/>
              <a:ea typeface="Calibri"/>
              <a:cs typeface="Calibri"/>
              <a:sym typeface="Calibri"/>
            </a:endParaRPr>
          </a:p>
        </p:txBody>
      </p:sp>
      <p:sp>
        <p:nvSpPr>
          <p:cNvPr id="173" name="Google Shape;173;g1dffee4ffba_0_36"/>
          <p:cNvSpPr txBox="1"/>
          <p:nvPr/>
        </p:nvSpPr>
        <p:spPr>
          <a:xfrm>
            <a:off x="9002975" y="4204375"/>
            <a:ext cx="15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4" name="Google Shape;174;g1dffee4ffba_0_36"/>
          <p:cNvPicPr preferRelativeResize="0"/>
          <p:nvPr/>
        </p:nvPicPr>
        <p:blipFill>
          <a:blip r:embed="rId3">
            <a:alphaModFix/>
          </a:blip>
          <a:stretch>
            <a:fillRect/>
          </a:stretch>
        </p:blipFill>
        <p:spPr>
          <a:xfrm>
            <a:off x="438075" y="2312850"/>
            <a:ext cx="4846850" cy="3993799"/>
          </a:xfrm>
          <a:prstGeom prst="rect">
            <a:avLst/>
          </a:prstGeom>
          <a:noFill/>
          <a:ln>
            <a:noFill/>
          </a:ln>
        </p:spPr>
      </p:pic>
      <p:pic>
        <p:nvPicPr>
          <p:cNvPr id="175" name="Google Shape;175;g1dffee4ffba_0_36"/>
          <p:cNvPicPr preferRelativeResize="0"/>
          <p:nvPr/>
        </p:nvPicPr>
        <p:blipFill>
          <a:blip r:embed="rId4">
            <a:alphaModFix/>
          </a:blip>
          <a:stretch>
            <a:fillRect/>
          </a:stretch>
        </p:blipFill>
        <p:spPr>
          <a:xfrm>
            <a:off x="7683025" y="2358700"/>
            <a:ext cx="3848876" cy="417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dffee4ffba_0_47"/>
          <p:cNvSpPr txBox="1"/>
          <p:nvPr/>
        </p:nvSpPr>
        <p:spPr>
          <a:xfrm>
            <a:off x="1518825" y="3465075"/>
            <a:ext cx="1997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CONSULTAR</a:t>
            </a:r>
            <a:endParaRPr sz="1700">
              <a:latin typeface="Calibri"/>
              <a:ea typeface="Calibri"/>
              <a:cs typeface="Calibri"/>
              <a:sym typeface="Calibri"/>
            </a:endParaRPr>
          </a:p>
        </p:txBody>
      </p:sp>
      <p:pic>
        <p:nvPicPr>
          <p:cNvPr id="182" name="Google Shape;182;g1dffee4ffba_0_47"/>
          <p:cNvPicPr preferRelativeResize="0"/>
          <p:nvPr/>
        </p:nvPicPr>
        <p:blipFill rotWithShape="1">
          <a:blip r:embed="rId3">
            <a:alphaModFix/>
          </a:blip>
          <a:srcRect b="0" l="0" r="26346" t="0"/>
          <a:stretch/>
        </p:blipFill>
        <p:spPr>
          <a:xfrm>
            <a:off x="278425" y="4181750"/>
            <a:ext cx="5001701" cy="2470000"/>
          </a:xfrm>
          <a:prstGeom prst="rect">
            <a:avLst/>
          </a:prstGeom>
          <a:noFill/>
          <a:ln>
            <a:noFill/>
          </a:ln>
        </p:spPr>
      </p:pic>
      <p:sp>
        <p:nvSpPr>
          <p:cNvPr id="183" name="Google Shape;183;g1dffee4ffba_0_47"/>
          <p:cNvSpPr txBox="1"/>
          <p:nvPr/>
        </p:nvSpPr>
        <p:spPr>
          <a:xfrm>
            <a:off x="8782700" y="1505200"/>
            <a:ext cx="1468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CO" sz="1900">
                <a:solidFill>
                  <a:schemeClr val="dk1"/>
                </a:solidFill>
                <a:latin typeface="Calibri"/>
                <a:ea typeface="Calibri"/>
                <a:cs typeface="Calibri"/>
                <a:sym typeface="Calibri"/>
              </a:rPr>
              <a:t>ELIMINAR</a:t>
            </a:r>
            <a:endParaRPr sz="1900">
              <a:latin typeface="Calibri"/>
              <a:ea typeface="Calibri"/>
              <a:cs typeface="Calibri"/>
              <a:sym typeface="Calibri"/>
            </a:endParaRPr>
          </a:p>
        </p:txBody>
      </p:sp>
      <p:pic>
        <p:nvPicPr>
          <p:cNvPr id="184" name="Google Shape;184;g1dffee4ffba_0_47"/>
          <p:cNvPicPr preferRelativeResize="0"/>
          <p:nvPr/>
        </p:nvPicPr>
        <p:blipFill>
          <a:blip r:embed="rId4">
            <a:alphaModFix/>
          </a:blip>
          <a:stretch>
            <a:fillRect/>
          </a:stretch>
        </p:blipFill>
        <p:spPr>
          <a:xfrm>
            <a:off x="5618176" y="2168450"/>
            <a:ext cx="6400799" cy="22252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Imagen que contiene Interfaz de usuario gráfica&#10;&#10;Descripción generada automáticamente" id="189" name="Google Shape;18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nvSpPr>
        <p:spPr>
          <a:xfrm>
            <a:off x="4095752" y="2247901"/>
            <a:ext cx="4727700" cy="1508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s-CO" sz="2300">
                <a:solidFill>
                  <a:schemeClr val="dk1"/>
                </a:solidFill>
                <a:latin typeface="Calibri"/>
                <a:ea typeface="Calibri"/>
                <a:cs typeface="Calibri"/>
                <a:sym typeface="Calibri"/>
              </a:rPr>
              <a:t>Magdy Velazco Velasco</a:t>
            </a:r>
            <a:endParaRPr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2300">
                <a:solidFill>
                  <a:schemeClr val="dk1"/>
                </a:solidFill>
                <a:latin typeface="Calibri"/>
                <a:ea typeface="Calibri"/>
                <a:cs typeface="Calibri"/>
                <a:sym typeface="Calibri"/>
              </a:rPr>
              <a:t>Juan David Julio Rodriguez</a:t>
            </a:r>
            <a:endParaRPr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2300">
                <a:solidFill>
                  <a:schemeClr val="dk1"/>
                </a:solidFill>
                <a:latin typeface="Calibri"/>
                <a:ea typeface="Calibri"/>
                <a:cs typeface="Calibri"/>
                <a:sym typeface="Calibri"/>
              </a:rPr>
              <a:t>Johan Santiago Villanueva Roa</a:t>
            </a:r>
            <a:endParaRPr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2300">
                <a:solidFill>
                  <a:schemeClr val="dk1"/>
                </a:solidFill>
                <a:latin typeface="Calibri"/>
                <a:ea typeface="Calibri"/>
                <a:cs typeface="Calibri"/>
                <a:sym typeface="Calibri"/>
              </a:rPr>
              <a:t>Johan Stiven Oliveros Silva</a:t>
            </a:r>
            <a:endParaRPr sz="2500">
              <a:solidFill>
                <a:schemeClr val="dk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dffee4ffba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OBJETIVO GENERAL</a:t>
            </a:r>
            <a:endParaRPr>
              <a:solidFill>
                <a:schemeClr val="lt1"/>
              </a:solidFill>
              <a:latin typeface="Work Sans"/>
              <a:ea typeface="Work Sans"/>
              <a:cs typeface="Work Sans"/>
              <a:sym typeface="Work Sans"/>
            </a:endParaRPr>
          </a:p>
        </p:txBody>
      </p:sp>
      <p:sp>
        <p:nvSpPr>
          <p:cNvPr id="115" name="Google Shape;115;g1dffee4ffba_0_1"/>
          <p:cNvSpPr txBox="1"/>
          <p:nvPr/>
        </p:nvSpPr>
        <p:spPr>
          <a:xfrm>
            <a:off x="2088725" y="2847075"/>
            <a:ext cx="7474500" cy="2001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rgbClr val="374151"/>
              </a:buClr>
              <a:buSzPts val="2600"/>
              <a:buChar char="❖"/>
            </a:pPr>
            <a:r>
              <a:rPr i="1" lang="es-CO" sz="2600">
                <a:solidFill>
                  <a:srgbClr val="374151"/>
                </a:solidFill>
                <a:highlight>
                  <a:srgbClr val="F7F7F8"/>
                </a:highlight>
              </a:rPr>
              <a:t>Implementar un sistema para el control de la comunicación interna de las empresas controlando el flujo de la información sin que tenga la posibilidad de ser expuesta.</a:t>
            </a:r>
            <a:endParaRPr i="1" sz="2600">
              <a:solidFill>
                <a:srgbClr val="374151"/>
              </a:solidFill>
              <a:highlight>
                <a:srgbClr val="F7F7F8"/>
              </a:highligh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dffee4ffba_0_7"/>
          <p:cNvSpPr txBox="1"/>
          <p:nvPr>
            <p:ph type="title"/>
          </p:nvPr>
        </p:nvSpPr>
        <p:spPr>
          <a:xfrm>
            <a:off x="232450" y="337550"/>
            <a:ext cx="8508900" cy="1137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OBJETIVOS </a:t>
            </a:r>
            <a:r>
              <a:rPr lang="es-CO">
                <a:solidFill>
                  <a:schemeClr val="lt1"/>
                </a:solidFill>
                <a:latin typeface="Work Sans"/>
                <a:ea typeface="Work Sans"/>
                <a:cs typeface="Work Sans"/>
                <a:sym typeface="Work Sans"/>
              </a:rPr>
              <a:t>ESPECÍFICOS</a:t>
            </a:r>
            <a:endParaRPr>
              <a:solidFill>
                <a:schemeClr val="lt1"/>
              </a:solidFill>
              <a:latin typeface="Work Sans"/>
              <a:ea typeface="Work Sans"/>
              <a:cs typeface="Work Sans"/>
              <a:sym typeface="Work Sans"/>
            </a:endParaRPr>
          </a:p>
        </p:txBody>
      </p:sp>
      <p:sp>
        <p:nvSpPr>
          <p:cNvPr id="122" name="Google Shape;122;g1dffee4ffba_0_7"/>
          <p:cNvSpPr txBox="1"/>
          <p:nvPr/>
        </p:nvSpPr>
        <p:spPr>
          <a:xfrm>
            <a:off x="2791850" y="2403575"/>
            <a:ext cx="6230700" cy="3586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i="1" lang="es-CO">
                <a:solidFill>
                  <a:schemeClr val="dk1"/>
                </a:solidFill>
                <a:highlight>
                  <a:srgbClr val="FFFFFF"/>
                </a:highlight>
              </a:rPr>
              <a:t>Llevar  una  interfaz sencilla y de fácil manejo para el usuario.</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a:solidFill>
                <a:schemeClr val="dk1"/>
              </a:solidFill>
              <a:highlight>
                <a:srgbClr val="FFFFFF"/>
              </a:highlight>
            </a:endParaRPr>
          </a:p>
          <a:p>
            <a:pPr indent="-317500" lvl="0" marL="457200" rtl="0" algn="l">
              <a:spcBef>
                <a:spcPts val="0"/>
              </a:spcBef>
              <a:spcAft>
                <a:spcPts val="0"/>
              </a:spcAft>
              <a:buClr>
                <a:schemeClr val="dk1"/>
              </a:buClr>
              <a:buSzPts val="1400"/>
              <a:buChar char="❖"/>
            </a:pPr>
            <a:r>
              <a:rPr i="1" lang="es-CO">
                <a:solidFill>
                  <a:schemeClr val="dk1"/>
                </a:solidFill>
                <a:highlight>
                  <a:srgbClr val="FFFFFF"/>
                </a:highlight>
              </a:rPr>
              <a:t>manejar un método más eficaz a la hora de publicar información.</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a:solidFill>
                <a:schemeClr val="dk1"/>
              </a:solidFill>
              <a:highlight>
                <a:srgbClr val="FFFFFF"/>
              </a:highlight>
            </a:endParaRPr>
          </a:p>
          <a:p>
            <a:pPr indent="-317500" lvl="0" marL="457200" rtl="0" algn="l">
              <a:spcBef>
                <a:spcPts val="0"/>
              </a:spcBef>
              <a:spcAft>
                <a:spcPts val="0"/>
              </a:spcAft>
              <a:buClr>
                <a:schemeClr val="dk1"/>
              </a:buClr>
              <a:buSzPts val="1400"/>
              <a:buChar char="❖"/>
            </a:pPr>
            <a:r>
              <a:rPr i="1" lang="es-CO">
                <a:solidFill>
                  <a:schemeClr val="dk1"/>
                </a:solidFill>
                <a:highlight>
                  <a:srgbClr val="FFFFFF"/>
                </a:highlight>
              </a:rPr>
              <a:t>Proveer que el usuario pueda "chatear" con los integrantes de la empresa.</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a:solidFill>
                <a:schemeClr val="dk1"/>
              </a:solidFill>
              <a:highlight>
                <a:srgbClr val="FFFFFF"/>
              </a:highlight>
            </a:endParaRPr>
          </a:p>
          <a:p>
            <a:pPr indent="-317500" lvl="0" marL="457200" rtl="0" algn="l">
              <a:spcBef>
                <a:spcPts val="0"/>
              </a:spcBef>
              <a:spcAft>
                <a:spcPts val="0"/>
              </a:spcAft>
              <a:buClr>
                <a:schemeClr val="dk1"/>
              </a:buClr>
              <a:buSzPts val="1400"/>
              <a:buChar char="❖"/>
            </a:pPr>
            <a:r>
              <a:rPr i="1" lang="es-CO">
                <a:solidFill>
                  <a:schemeClr val="dk1"/>
                </a:solidFill>
                <a:highlight>
                  <a:srgbClr val="FFFFFF"/>
                </a:highlight>
              </a:rPr>
              <a:t>prevenir spam, los usuarios ya que DIGWORM va a controlar </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i="1" lang="es-CO">
                <a:solidFill>
                  <a:schemeClr val="dk1"/>
                </a:solidFill>
                <a:highlight>
                  <a:srgbClr val="FFFFFF"/>
                </a:highlight>
              </a:rPr>
              <a:t>esos chat  y serán sancionados.</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a:solidFill>
                <a:schemeClr val="dk1"/>
              </a:solidFill>
              <a:highlight>
                <a:srgbClr val="FFFFFF"/>
              </a:highlight>
            </a:endParaRPr>
          </a:p>
          <a:p>
            <a:pPr indent="-304800" lvl="0" marL="457200" rtl="0" algn="l">
              <a:spcBef>
                <a:spcPts val="0"/>
              </a:spcBef>
              <a:spcAft>
                <a:spcPts val="0"/>
              </a:spcAft>
              <a:buClr>
                <a:schemeClr val="dk1"/>
              </a:buClr>
              <a:buSzPts val="1200"/>
              <a:buChar char="❖"/>
            </a:pPr>
            <a:r>
              <a:rPr i="1" lang="es-CO">
                <a:solidFill>
                  <a:schemeClr val="dk1"/>
                </a:solidFill>
                <a:highlight>
                  <a:srgbClr val="FFFFFF"/>
                </a:highlight>
              </a:rPr>
              <a:t>Llevar  diferentes roles para</a:t>
            </a:r>
            <a:r>
              <a:rPr i="1" lang="es-CO" sz="1300">
                <a:solidFill>
                  <a:schemeClr val="dk1"/>
                </a:solidFill>
                <a:highlight>
                  <a:srgbClr val="FFFFFF"/>
                </a:highlight>
              </a:rPr>
              <a:t> administrar el aplicativo web.</a:t>
            </a:r>
            <a:endParaRPr i="1" sz="13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sz="13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i="1" lang="es-CO">
                <a:solidFill>
                  <a:schemeClr val="dk1"/>
                </a:solidFill>
                <a:highlight>
                  <a:srgbClr val="FFFFFF"/>
                </a:highlight>
              </a:rPr>
              <a:t>hacer el trámite de datos personales para saber si el usuario cumple con los requisitos necesarios.</a:t>
            </a:r>
            <a:endParaRPr i="1">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t/>
            </a:r>
            <a:endParaRPr i="1" sz="1200">
              <a:solidFill>
                <a:schemeClr val="dk1"/>
              </a:solidFill>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pic>
        <p:nvPicPr>
          <p:cNvPr id="127" name="Google Shape;127;p3"/>
          <p:cNvPicPr preferRelativeResize="0"/>
          <p:nvPr/>
        </p:nvPicPr>
        <p:blipFill>
          <a:blip r:embed="rId4">
            <a:alphaModFix/>
          </a:blip>
          <a:stretch>
            <a:fillRect/>
          </a:stretch>
        </p:blipFill>
        <p:spPr>
          <a:xfrm>
            <a:off x="5734050" y="0"/>
            <a:ext cx="6457951" cy="6858000"/>
          </a:xfrm>
          <a:prstGeom prst="rect">
            <a:avLst/>
          </a:prstGeom>
          <a:noFill/>
          <a:ln>
            <a:noFill/>
          </a:ln>
        </p:spPr>
      </p:pic>
      <p:sp>
        <p:nvSpPr>
          <p:cNvPr id="128" name="Google Shape;128;p3"/>
          <p:cNvSpPr/>
          <p:nvPr/>
        </p:nvSpPr>
        <p:spPr>
          <a:xfrm>
            <a:off x="1157468" y="2685327"/>
            <a:ext cx="2939970"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txBox="1"/>
          <p:nvPr/>
        </p:nvSpPr>
        <p:spPr>
          <a:xfrm>
            <a:off x="752900" y="2616550"/>
            <a:ext cx="3842700" cy="48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lang="es-CO" sz="2800">
                <a:solidFill>
                  <a:srgbClr val="38AA00"/>
                </a:solidFill>
                <a:latin typeface="Work Sans Light"/>
                <a:ea typeface="Work Sans Light"/>
                <a:cs typeface="Work Sans Light"/>
                <a:sym typeface="Work Sans Light"/>
              </a:rPr>
              <a:t>RESUMEN EJECUTIVO</a:t>
            </a:r>
            <a:endParaRPr sz="100"/>
          </a:p>
        </p:txBody>
      </p:sp>
      <p:sp>
        <p:nvSpPr>
          <p:cNvPr id="130" name="Google Shape;130;p3"/>
          <p:cNvSpPr txBox="1"/>
          <p:nvPr/>
        </p:nvSpPr>
        <p:spPr>
          <a:xfrm>
            <a:off x="348351" y="3275625"/>
            <a:ext cx="4651800" cy="3237900"/>
          </a:xfrm>
          <a:prstGeom prst="rect">
            <a:avLst/>
          </a:prstGeom>
          <a:noFill/>
          <a:ln>
            <a:noFill/>
          </a:ln>
        </p:spPr>
        <p:txBody>
          <a:bodyPr anchorCtr="0" anchor="t" bIns="45700" lIns="91425" spcFirstLastPara="1" rIns="91425" wrap="square" tIns="45700">
            <a:spAutoFit/>
          </a:bodyPr>
          <a:lstStyle/>
          <a:p>
            <a:pPr indent="0" lvl="0" marL="0" rtl="0" algn="just">
              <a:lnSpc>
                <a:spcPct val="107916"/>
              </a:lnSpc>
              <a:spcBef>
                <a:spcPts val="0"/>
              </a:spcBef>
              <a:spcAft>
                <a:spcPts val="0"/>
              </a:spcAft>
              <a:buClr>
                <a:schemeClr val="dk1"/>
              </a:buClr>
              <a:buSzPts val="1100"/>
              <a:buFont typeface="Arial"/>
              <a:buNone/>
            </a:pPr>
            <a:r>
              <a:rPr lang="es-CO" sz="1200">
                <a:solidFill>
                  <a:schemeClr val="dk1"/>
                </a:solidFill>
              </a:rPr>
              <a:t>Digiworm es un software diseñado para ayudar a los usuarios a tener una mejor</a:t>
            </a:r>
            <a:r>
              <a:rPr lang="es-CO" sz="1000">
                <a:solidFill>
                  <a:schemeClr val="dk1"/>
                </a:solidFill>
              </a:rPr>
              <a:t> </a:t>
            </a:r>
            <a:r>
              <a:rPr lang="es-CO" sz="1200">
                <a:solidFill>
                  <a:schemeClr val="dk1"/>
                </a:solidFill>
              </a:rPr>
              <a:t>comunicación, con una interfaz amigable, el aplicativo permite interactuar como si fuera un red social como facebook pero con la privacidad empresarial.</a:t>
            </a:r>
            <a:endParaRPr sz="1200">
              <a:solidFill>
                <a:schemeClr val="dk1"/>
              </a:solidFill>
            </a:endParaRPr>
          </a:p>
          <a:p>
            <a:pPr indent="0" lvl="0" marL="0" rtl="0" algn="just">
              <a:lnSpc>
                <a:spcPct val="107916"/>
              </a:lnSpc>
              <a:spcBef>
                <a:spcPts val="800"/>
              </a:spcBef>
              <a:spcAft>
                <a:spcPts val="0"/>
              </a:spcAft>
              <a:buClr>
                <a:schemeClr val="dk1"/>
              </a:buClr>
              <a:buSzPts val="1100"/>
              <a:buFont typeface="Arial"/>
              <a:buNone/>
            </a:pPr>
            <a:r>
              <a:rPr lang="es-CO" sz="1200">
                <a:solidFill>
                  <a:schemeClr val="dk1"/>
                </a:solidFill>
              </a:rPr>
              <a:t>Una de las principales ventajas de digiworm es que los usuarios tendrán acceso a publicaciones de interés para cada uno de los trabajadores, foros donde se podrán discutir y presentar ideas innovadores , talleres de capacitación empresarial, así como también para integración de la empresa  .</a:t>
            </a:r>
            <a:endParaRPr sz="1200">
              <a:solidFill>
                <a:schemeClr val="dk1"/>
              </a:solidFill>
            </a:endParaRPr>
          </a:p>
          <a:p>
            <a:pPr indent="0" lvl="0" marL="0" rtl="0" algn="just">
              <a:lnSpc>
                <a:spcPct val="107916"/>
              </a:lnSpc>
              <a:spcBef>
                <a:spcPts val="800"/>
              </a:spcBef>
              <a:spcAft>
                <a:spcPts val="0"/>
              </a:spcAft>
              <a:buClr>
                <a:schemeClr val="dk1"/>
              </a:buClr>
              <a:buSzPts val="1100"/>
              <a:buFont typeface="Arial"/>
              <a:buNone/>
            </a:pPr>
            <a:r>
              <a:rPr lang="es-CO" sz="1200">
                <a:solidFill>
                  <a:schemeClr val="dk1"/>
                </a:solidFill>
              </a:rPr>
              <a:t>Digiworm está diseñado para adaptarse a cualquier tipo de organización, puede ayudar a las empresas a gestionar su comunicación para que sea privada y no se mezcle con cuentas privadas de los trabajadores como sucede con whatsapp.</a:t>
            </a:r>
            <a:endParaRPr sz="1200">
              <a:solidFill>
                <a:schemeClr val="dk1"/>
              </a:solidFill>
            </a:endParaRPr>
          </a:p>
          <a:p>
            <a:pPr indent="0" lvl="0" marL="0" marR="0" rtl="0" algn="l">
              <a:spcBef>
                <a:spcPts val="800"/>
              </a:spcBef>
              <a:spcAft>
                <a:spcPts val="0"/>
              </a:spcAft>
              <a:buNone/>
            </a:pPr>
            <a:r>
              <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390750" y="435500"/>
            <a:ext cx="9766800" cy="97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4200">
                <a:solidFill>
                  <a:schemeClr val="lt1"/>
                </a:solidFill>
                <a:latin typeface="Work Sans Medium"/>
                <a:ea typeface="Work Sans Medium"/>
                <a:cs typeface="Work Sans Medium"/>
                <a:sym typeface="Work Sans Medium"/>
              </a:rPr>
              <a:t>PLANTEAMIENTO DEL PROBLEMA</a:t>
            </a:r>
            <a:endParaRPr sz="4200"/>
          </a:p>
        </p:txBody>
      </p:sp>
      <p:sp>
        <p:nvSpPr>
          <p:cNvPr id="136" name="Google Shape;136;p5"/>
          <p:cNvSpPr txBox="1"/>
          <p:nvPr/>
        </p:nvSpPr>
        <p:spPr>
          <a:xfrm>
            <a:off x="2529450" y="4321075"/>
            <a:ext cx="62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7" name="Google Shape;137;p5"/>
          <p:cNvSpPr txBox="1"/>
          <p:nvPr/>
        </p:nvSpPr>
        <p:spPr>
          <a:xfrm>
            <a:off x="2034675" y="2966075"/>
            <a:ext cx="7593600" cy="23994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Clr>
                <a:schemeClr val="dk1"/>
              </a:buClr>
              <a:buSzPts val="1100"/>
              <a:buFont typeface="Arial"/>
              <a:buNone/>
            </a:pPr>
            <a:r>
              <a:rPr i="1" lang="es-CO" sz="1800">
                <a:solidFill>
                  <a:schemeClr val="dk1"/>
                </a:solidFill>
              </a:rPr>
              <a:t>En el mercado se encuentran distintos software de chats o redes sociales que mezclan lo privado con lo del trabajo permitiendo que se expongan temas personales o empresariales sin control haciendo la comunicación y los temas de la empresa susceptibles a ser expuestos.</a:t>
            </a:r>
            <a:endParaRPr i="1" sz="1800">
              <a:solidFill>
                <a:schemeClr val="dk1"/>
              </a:solidFill>
            </a:endParaRPr>
          </a:p>
          <a:p>
            <a:pPr indent="0" lvl="0" marL="0" rtl="0" algn="just">
              <a:lnSpc>
                <a:spcPct val="107916"/>
              </a:lnSpc>
              <a:spcBef>
                <a:spcPts val="800"/>
              </a:spcBef>
              <a:spcAft>
                <a:spcPts val="0"/>
              </a:spcAft>
              <a:buClr>
                <a:schemeClr val="dk1"/>
              </a:buClr>
              <a:buSzPts val="1100"/>
              <a:buFont typeface="Arial"/>
              <a:buNone/>
            </a:pPr>
            <a:r>
              <a:rPr i="1" lang="es-CO" sz="1800">
                <a:solidFill>
                  <a:schemeClr val="dk1"/>
                </a:solidFill>
              </a:rPr>
              <a:t>Cómo se utilizan sistemas privados o personales, y en ocasiones no se tienen respuesta o son ignorados ya que llega a cuentas personales.</a:t>
            </a:r>
            <a:r>
              <a:rPr lang="es-CO" sz="1800">
                <a:solidFill>
                  <a:schemeClr val="dk1"/>
                </a:solidFill>
              </a:rPr>
              <a:t> </a:t>
            </a:r>
            <a:endParaRPr i="1" sz="1800">
              <a:solidFill>
                <a:schemeClr val="dk1"/>
              </a:solidFill>
              <a:highlight>
                <a:srgbClr val="F7F7F8"/>
              </a:highlight>
            </a:endParaRPr>
          </a:p>
          <a:p>
            <a:pPr indent="0" lvl="0" marL="0" rtl="0" algn="l">
              <a:spcBef>
                <a:spcPts val="80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dffee4ffba_0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PREGUNTA PROBLEMA</a:t>
            </a:r>
            <a:endParaRPr>
              <a:solidFill>
                <a:schemeClr val="lt1"/>
              </a:solidFill>
              <a:latin typeface="Work Sans"/>
              <a:ea typeface="Work Sans"/>
              <a:cs typeface="Work Sans"/>
              <a:sym typeface="Work Sans"/>
            </a:endParaRPr>
          </a:p>
        </p:txBody>
      </p:sp>
      <p:sp>
        <p:nvSpPr>
          <p:cNvPr id="144" name="Google Shape;144;g1dffee4ffba_0_19"/>
          <p:cNvSpPr txBox="1"/>
          <p:nvPr/>
        </p:nvSpPr>
        <p:spPr>
          <a:xfrm>
            <a:off x="2980650" y="3117525"/>
            <a:ext cx="6230700" cy="12936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Clr>
                <a:schemeClr val="dk1"/>
              </a:buClr>
              <a:buSzPts val="1100"/>
              <a:buFont typeface="Arial"/>
              <a:buNone/>
            </a:pPr>
            <a:r>
              <a:rPr i="1" lang="es-CO" sz="1700">
                <a:solidFill>
                  <a:schemeClr val="dk1"/>
                </a:solidFill>
              </a:rPr>
              <a:t>¿Cómo desarrollar una plataforma  de comunicación netamente para empresas que contenga información que solicite el usuario que contengan las acciones que el pueda utilizar y que sea fácil de utilizar?.</a:t>
            </a:r>
            <a:endParaRPr sz="1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dffee4ffba_0_25"/>
          <p:cNvSpPr txBox="1"/>
          <p:nvPr>
            <p:ph type="title"/>
          </p:nvPr>
        </p:nvSpPr>
        <p:spPr>
          <a:xfrm>
            <a:off x="838200" y="365125"/>
            <a:ext cx="4917600" cy="10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ALCANCE</a:t>
            </a:r>
            <a:endParaRPr>
              <a:solidFill>
                <a:schemeClr val="lt1"/>
              </a:solidFill>
              <a:latin typeface="Work Sans"/>
              <a:ea typeface="Work Sans"/>
              <a:cs typeface="Work Sans"/>
              <a:sym typeface="Work Sans"/>
            </a:endParaRPr>
          </a:p>
        </p:txBody>
      </p:sp>
      <p:sp>
        <p:nvSpPr>
          <p:cNvPr id="151" name="Google Shape;151;g1dffee4ffba_0_25"/>
          <p:cNvSpPr txBox="1"/>
          <p:nvPr/>
        </p:nvSpPr>
        <p:spPr>
          <a:xfrm>
            <a:off x="2067100" y="2933625"/>
            <a:ext cx="7355700" cy="2232000"/>
          </a:xfrm>
          <a:prstGeom prst="rect">
            <a:avLst/>
          </a:prstGeom>
          <a:noFill/>
          <a:ln>
            <a:noFill/>
          </a:ln>
        </p:spPr>
        <p:txBody>
          <a:bodyPr anchorCtr="0" anchor="t" bIns="91425" lIns="91425" spcFirstLastPara="1" rIns="91425" wrap="square" tIns="91425">
            <a:spAutoFit/>
          </a:bodyPr>
          <a:lstStyle/>
          <a:p>
            <a:pPr indent="-513500" lvl="0" marL="450000" rtl="0" algn="l">
              <a:spcBef>
                <a:spcPts val="0"/>
              </a:spcBef>
              <a:spcAft>
                <a:spcPts val="0"/>
              </a:spcAft>
              <a:buClr>
                <a:schemeClr val="dk1"/>
              </a:buClr>
              <a:buSzPts val="1000"/>
              <a:buFont typeface="Verdana"/>
              <a:buChar char="❖"/>
            </a:pPr>
            <a:r>
              <a:rPr i="1" lang="es-CO" sz="1900">
                <a:solidFill>
                  <a:schemeClr val="dk1"/>
                </a:solidFill>
                <a:latin typeface="Verdana"/>
                <a:ea typeface="Verdana"/>
                <a:cs typeface="Verdana"/>
                <a:sym typeface="Verdana"/>
              </a:rPr>
              <a:t>DigiWorm será un aplicativo web más innovador que las demás competencias ya que garantizamos un uso más privado para las instituciones educativas facilitando la comunicación entre coordinadores , profesores, estudiantes y padres de familia.los cuales podrán publicar  actividades, responder actividades , contar con un chat académico ,responder foros</a:t>
            </a:r>
            <a:r>
              <a:rPr lang="es-CO" sz="1000">
                <a:solidFill>
                  <a:schemeClr val="dk1"/>
                </a:solidFill>
                <a:latin typeface="Verdana"/>
                <a:ea typeface="Verdana"/>
                <a:cs typeface="Verdana"/>
                <a:sym typeface="Verdana"/>
              </a:rPr>
              <a:t>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dffee4ffba_0_13"/>
          <p:cNvSpPr txBox="1"/>
          <p:nvPr>
            <p:ph type="title"/>
          </p:nvPr>
        </p:nvSpPr>
        <p:spPr>
          <a:xfrm>
            <a:off x="394700" y="451675"/>
            <a:ext cx="8865600" cy="902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Work Sans"/>
                <a:ea typeface="Work Sans"/>
                <a:cs typeface="Work Sans"/>
                <a:sym typeface="Work Sans"/>
              </a:rPr>
              <a:t>JUSTIFICACIÓN</a:t>
            </a:r>
            <a:r>
              <a:rPr lang="es-CO">
                <a:solidFill>
                  <a:schemeClr val="lt1"/>
                </a:solidFill>
                <a:latin typeface="Work Sans"/>
                <a:ea typeface="Work Sans"/>
                <a:cs typeface="Work Sans"/>
                <a:sym typeface="Work Sans"/>
              </a:rPr>
              <a:t> DEL PROYECTO</a:t>
            </a:r>
            <a:endParaRPr>
              <a:solidFill>
                <a:schemeClr val="lt1"/>
              </a:solidFill>
              <a:latin typeface="Work Sans"/>
              <a:ea typeface="Work Sans"/>
              <a:cs typeface="Work Sans"/>
              <a:sym typeface="Work Sans"/>
            </a:endParaRPr>
          </a:p>
        </p:txBody>
      </p:sp>
      <p:sp>
        <p:nvSpPr>
          <p:cNvPr id="158" name="Google Shape;158;g1dffee4ffba_0_13"/>
          <p:cNvSpPr txBox="1"/>
          <p:nvPr/>
        </p:nvSpPr>
        <p:spPr>
          <a:xfrm>
            <a:off x="2424050" y="2847075"/>
            <a:ext cx="7528800" cy="2693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i="1" lang="es-CO" sz="1850">
                <a:solidFill>
                  <a:srgbClr val="434343"/>
                </a:solidFill>
                <a:highlight>
                  <a:srgbClr val="FFFFFF"/>
                </a:highlight>
              </a:rPr>
              <a:t>DIGIWORM es para dar solución a la problemática que se presenta en diferentes empresas, el cual es que mezclan lo laboral con lo personal, generando así conflictos laborales, la solución que proporciona el software DigiWorm es mantener un flujo de información estrictamente laboral, implementando un sistema privado evitando así los problemas por pleitos con los trabajadores así ayudando a que los datos que en ella fluyan sea de manera correcta y sin interrupciones </a:t>
            </a:r>
            <a:r>
              <a:rPr i="1" lang="es-CO" sz="1950">
                <a:solidFill>
                  <a:srgbClr val="434343"/>
                </a:solidFill>
                <a:highlight>
                  <a:srgbClr val="FFFFFF"/>
                </a:highlight>
              </a:rPr>
              <a:t>.</a:t>
            </a:r>
            <a:endParaRPr i="1" sz="1950">
              <a:solidFill>
                <a:srgbClr val="434343"/>
              </a:solidFill>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